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99CCFF"/>
    <a:srgbClr val="FF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FBAA98-2976-4753-B77D-FC3D39F259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C2307BB-A2C5-49EF-880B-70A7C6659D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CA49DD-463E-4AFE-96FD-AB49B3087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F0B-2A5A-4275-B5B6-B0769131CE31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AF230B-3067-432A-B035-185A8EEED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6BB13E-5FAC-4575-AC30-81B4362DF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768C2-2506-49DE-92EE-9FA32C4F9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225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D68211-493F-4CB1-954D-0926211F9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7218B20-93E5-4B4D-A213-7A8A6AFCE5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B94DA8-A1DE-402F-A2B1-64EC4988C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F0B-2A5A-4275-B5B6-B0769131CE31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1B6FF2-11FC-442D-83AC-8E90EE60D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12F8FF-7988-4FDB-BC29-CE3724F72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768C2-2506-49DE-92EE-9FA32C4F9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54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A9ACF93-0C03-4976-871B-687A3C4DE7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90D2EE4-A7F9-4EF7-98D5-ADD78E29DC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B32ABF-7FBC-42DB-82E0-61814469C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F0B-2A5A-4275-B5B6-B0769131CE31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FAC227-49F5-4440-825F-7EE3AFFD4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17CEA0-5C21-4914-BD74-1EDFDB73B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768C2-2506-49DE-92EE-9FA32C4F9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036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DAC5A5-9473-4578-92BC-05AB40D9E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8F73425-8E39-460F-B354-CC03EFF84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30BEB5-68C1-479F-8366-9C08546D5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F0B-2A5A-4275-B5B6-B0769131CE31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1A2F03-A390-40DA-81B5-F97B7725E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8121DAB-7261-40FB-9500-977C1A498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768C2-2506-49DE-92EE-9FA32C4F9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250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5B0E7C-5AC9-4DB7-8B08-721D91AB4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00B4F2-DEC8-40B7-A477-6B5CDB95F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799B1E-6F00-48D3-A293-B45443227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F0B-2A5A-4275-B5B6-B0769131CE31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935CB8-C862-49DD-9ECB-99974617B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809C54-A213-40D9-A531-95266399D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768C2-2506-49DE-92EE-9FA32C4F9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217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62DBE9-B742-4657-B878-9551AA3D7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1CD537-C0C2-4930-B9A6-7ED6B1D1A4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2A9C8DB-64AC-420C-8FE3-94C0862395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9567471-1AB8-4EDD-AFE3-A288CEAB5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F0B-2A5A-4275-B5B6-B0769131CE31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2382CB0-45D5-4FFE-A38E-AD09AEF81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F573614-1DFF-4E45-BDCE-8D3BCFC57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768C2-2506-49DE-92EE-9FA32C4F9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615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250190-E096-4F87-B81F-71DABDEAA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A0D693-D53D-4FB5-AC60-DBC4B513D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680FF7D-962E-4593-8EAF-25C56F73C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51463F0-BCBD-4C18-AF98-4639329501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BFC36F1-3FD5-47D9-86F5-04EC07F5BD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A89E7E0-84C9-4960-8C14-D47185A97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F0B-2A5A-4275-B5B6-B0769131CE31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2A033FA-D2A0-4B27-845A-1FEA2023B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22941A8-6CF0-4B5E-8558-8BC82402D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768C2-2506-49DE-92EE-9FA32C4F9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096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4B12C1-1286-4C39-9F1F-54247F13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03FFA8E-0811-44A5-806B-D123DCC51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F0B-2A5A-4275-B5B6-B0769131CE31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22A54DA-993F-4F24-8846-E9B0AE598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A9E2F13-A75E-4564-903B-63F8B2DC6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768C2-2506-49DE-92EE-9FA32C4F9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33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47BD449-5593-488D-AC9E-26892DAAC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F0B-2A5A-4275-B5B6-B0769131CE31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1C915FB-036F-46F9-8287-1C7759864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6A1DB2-8386-4B23-B9C6-BBC60F608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768C2-2506-49DE-92EE-9FA32C4F9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57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E845ED-8B5C-4859-B3E1-ED3538BB9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DEFB1D-98FF-44C8-9832-023A2E3D5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E64F7BC-4225-4677-8AF4-FE9746A898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8F8F3B-CB45-4417-A1D0-661CD9051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F0B-2A5A-4275-B5B6-B0769131CE31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983942-A70D-4269-B2EB-28B5F90DD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261EAA-E017-45D3-98A2-63F011C41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768C2-2506-49DE-92EE-9FA32C4F9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00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0A129C-99F2-4A88-831B-51ED14F87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FAB64B7-1EA4-419F-9A57-B3631A403F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30F9823-9920-4CBF-B4DC-67391E68FC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34A5F92-2F51-41D1-B3E5-ADB63CA9E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CF0B-2A5A-4275-B5B6-B0769131CE31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D2497E-E354-47DA-98A6-58DF94750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CAD83D-9739-4AA1-B2CE-D137149AB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768C2-2506-49DE-92EE-9FA32C4F9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4491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E013A4D-A68B-4ED2-8922-6B5945693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426E369-DD40-4903-ADAE-695F48923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BFFDF3-CD7F-472C-B3EB-F024B9EBAB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0CF0B-2A5A-4275-B5B6-B0769131CE31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418317-65E0-4F1F-8084-56068D1BF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76EB3C-C543-49C8-9D81-C6CFE89A98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768C2-2506-49DE-92EE-9FA32C4F9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8152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80407D77-3144-4433-AD31-443C988FFF26}"/>
              </a:ext>
            </a:extLst>
          </p:cNvPr>
          <p:cNvSpPr/>
          <p:nvPr/>
        </p:nvSpPr>
        <p:spPr>
          <a:xfrm>
            <a:off x="122548" y="160256"/>
            <a:ext cx="11915481" cy="65704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楕円 27">
            <a:extLst>
              <a:ext uri="{FF2B5EF4-FFF2-40B4-BE49-F238E27FC236}">
                <a16:creationId xmlns:a16="http://schemas.microsoft.com/office/drawing/2014/main" id="{89464EBB-6C62-4DFC-B92C-ED231029A54C}"/>
              </a:ext>
            </a:extLst>
          </p:cNvPr>
          <p:cNvSpPr/>
          <p:nvPr/>
        </p:nvSpPr>
        <p:spPr>
          <a:xfrm>
            <a:off x="1074656" y="967131"/>
            <a:ext cx="10077253" cy="2767483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72C7545E-FE3F-421B-B2BF-270457265BA9}"/>
              </a:ext>
            </a:extLst>
          </p:cNvPr>
          <p:cNvSpPr/>
          <p:nvPr/>
        </p:nvSpPr>
        <p:spPr>
          <a:xfrm>
            <a:off x="8077195" y="1878766"/>
            <a:ext cx="3445565" cy="944214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7D588DCB-EDCE-4BEF-AF1A-C96732455BD1}"/>
              </a:ext>
            </a:extLst>
          </p:cNvPr>
          <p:cNvSpPr/>
          <p:nvPr/>
        </p:nvSpPr>
        <p:spPr>
          <a:xfrm>
            <a:off x="4367916" y="1878766"/>
            <a:ext cx="3445565" cy="632701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425B7E8A-F789-49FE-A2C1-AA6275DF6B46}"/>
              </a:ext>
            </a:extLst>
          </p:cNvPr>
          <p:cNvSpPr/>
          <p:nvPr/>
        </p:nvSpPr>
        <p:spPr>
          <a:xfrm>
            <a:off x="4373217" y="829236"/>
            <a:ext cx="3445565" cy="742158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3135B04E-328D-42B5-9FB9-949734E88080}"/>
              </a:ext>
            </a:extLst>
          </p:cNvPr>
          <p:cNvSpPr/>
          <p:nvPr/>
        </p:nvSpPr>
        <p:spPr>
          <a:xfrm>
            <a:off x="3679464" y="2985491"/>
            <a:ext cx="4679347" cy="1049530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52457B5-30F8-4295-8BB2-B3DED295B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24290" y="449963"/>
            <a:ext cx="2851868" cy="396336"/>
          </a:xfrm>
        </p:spPr>
        <p:txBody>
          <a:bodyPr>
            <a:no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学校教育目標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8D70D69-F08E-46C8-A668-981B0B9DA1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67916" y="839597"/>
            <a:ext cx="3445565" cy="734301"/>
          </a:xfrm>
          <a:ln>
            <a:noFill/>
          </a:ln>
        </p:spPr>
        <p:txBody>
          <a:bodyPr>
            <a:noAutofit/>
          </a:bodyPr>
          <a:lstStyle/>
          <a:p>
            <a:pPr algn="l"/>
            <a:r>
              <a:rPr kumimoji="1"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　自分で決める（自己選択・自己決定）子ども</a:t>
            </a:r>
            <a:endParaRPr kumimoji="1"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　相手を思いやる感性（心）豊かな子ども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　社会につくそうと努力する子ども　</a:t>
            </a:r>
            <a:endParaRPr kumimoji="1" lang="ja-JP" altLang="en-US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C6A408C1-BD94-4393-8062-05422F341A5F}"/>
              </a:ext>
            </a:extLst>
          </p:cNvPr>
          <p:cNvSpPr txBox="1">
            <a:spLocks/>
          </p:cNvSpPr>
          <p:nvPr/>
        </p:nvSpPr>
        <p:spPr>
          <a:xfrm>
            <a:off x="669240" y="1878766"/>
            <a:ext cx="3445565" cy="531954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児童生徒の教育的ニーズを踏まえた最適な学びを進め、一人一人のよさや可能性を伸ばし、保護者から信頼される学校</a:t>
            </a:r>
          </a:p>
        </p:txBody>
      </p:sp>
      <p:sp>
        <p:nvSpPr>
          <p:cNvPr id="6" name="字幕 2">
            <a:extLst>
              <a:ext uri="{FF2B5EF4-FFF2-40B4-BE49-F238E27FC236}">
                <a16:creationId xmlns:a16="http://schemas.microsoft.com/office/drawing/2014/main" id="{52AAE8D6-102B-4D09-A157-4843277F63EB}"/>
              </a:ext>
            </a:extLst>
          </p:cNvPr>
          <p:cNvSpPr txBox="1">
            <a:spLocks/>
          </p:cNvSpPr>
          <p:nvPr/>
        </p:nvSpPr>
        <p:spPr>
          <a:xfrm>
            <a:off x="8077195" y="1878766"/>
            <a:ext cx="3445565" cy="94421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謙虚な姿勢で（子ども、保護者、同僚、地域から）学び続ける教師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安定した大人として、子どもの成長の伴走者となる教師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多様な価値観を認め、支え合う教師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endParaRPr lang="ja-JP" altLang="en-US" sz="1600" dirty="0"/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CFA02035-CD43-428F-90D2-142B9FA56071}"/>
              </a:ext>
            </a:extLst>
          </p:cNvPr>
          <p:cNvSpPr txBox="1">
            <a:spLocks/>
          </p:cNvSpPr>
          <p:nvPr/>
        </p:nvSpPr>
        <p:spPr>
          <a:xfrm>
            <a:off x="1144986" y="1575585"/>
            <a:ext cx="2115049" cy="2470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めざす学校像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A721AA2C-97AA-4BAB-9D18-985C5FBFBC94}"/>
              </a:ext>
            </a:extLst>
          </p:cNvPr>
          <p:cNvSpPr txBox="1">
            <a:spLocks/>
          </p:cNvSpPr>
          <p:nvPr/>
        </p:nvSpPr>
        <p:spPr>
          <a:xfrm>
            <a:off x="4892699" y="1615392"/>
            <a:ext cx="2115049" cy="2470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めざす児童生徒像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6D708810-EA72-4E7D-9CAD-1ADA64450A4A}"/>
              </a:ext>
            </a:extLst>
          </p:cNvPr>
          <p:cNvSpPr txBox="1">
            <a:spLocks/>
          </p:cNvSpPr>
          <p:nvPr/>
        </p:nvSpPr>
        <p:spPr>
          <a:xfrm>
            <a:off x="8742452" y="1615392"/>
            <a:ext cx="2115049" cy="2470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めざす教師像</a:t>
            </a: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DD131D3A-8C47-4322-81EF-4F00F3C96452}"/>
              </a:ext>
            </a:extLst>
          </p:cNvPr>
          <p:cNvSpPr txBox="1">
            <a:spLocks/>
          </p:cNvSpPr>
          <p:nvPr/>
        </p:nvSpPr>
        <p:spPr>
          <a:xfrm>
            <a:off x="4831738" y="2738428"/>
            <a:ext cx="2115049" cy="2470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重点努力事項</a:t>
            </a: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AA98C7AC-0CF7-43D8-A4EF-DDF7DAFE8992}"/>
              </a:ext>
            </a:extLst>
          </p:cNvPr>
          <p:cNvSpPr txBox="1">
            <a:spLocks/>
          </p:cNvSpPr>
          <p:nvPr/>
        </p:nvSpPr>
        <p:spPr>
          <a:xfrm>
            <a:off x="3679464" y="2985491"/>
            <a:ext cx="4679347" cy="1093528"/>
          </a:xfrm>
          <a:prstGeom prst="rect">
            <a:avLst/>
          </a:prstGeom>
          <a:ln>
            <a:noFill/>
            <a:round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　児童生徒一人一人の可能性を引き出す授業実践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（個別最適な学び　協働的な学び　効果的な</a:t>
            </a: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ICT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の活用　学びの連続性）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　子どもたちが安心安全に過ごせる教育環境の改善・充実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（凡事徹底　「～かもしれない」という危機意識）　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E3DFA0F3-2607-40C0-88AC-D5C2EC486DD6}"/>
              </a:ext>
            </a:extLst>
          </p:cNvPr>
          <p:cNvSpPr txBox="1">
            <a:spLocks/>
          </p:cNvSpPr>
          <p:nvPr/>
        </p:nvSpPr>
        <p:spPr>
          <a:xfrm>
            <a:off x="5033173" y="4345786"/>
            <a:ext cx="2115049" cy="2470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具体的実践事項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D97C6A38-68AD-4C26-A820-639CF169FAA7}"/>
              </a:ext>
            </a:extLst>
          </p:cNvPr>
          <p:cNvSpPr txBox="1">
            <a:spLocks/>
          </p:cNvSpPr>
          <p:nvPr/>
        </p:nvSpPr>
        <p:spPr>
          <a:xfrm>
            <a:off x="373709" y="4684034"/>
            <a:ext cx="2699471" cy="247063"/>
          </a:xfrm>
          <a:prstGeom prst="rect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学びの変革・充実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5" name="字幕 2">
            <a:extLst>
              <a:ext uri="{FF2B5EF4-FFF2-40B4-BE49-F238E27FC236}">
                <a16:creationId xmlns:a16="http://schemas.microsoft.com/office/drawing/2014/main" id="{63B2061A-6FC6-42AE-BD9B-EE312A8E63CF}"/>
              </a:ext>
            </a:extLst>
          </p:cNvPr>
          <p:cNvSpPr txBox="1">
            <a:spLocks/>
          </p:cNvSpPr>
          <p:nvPr/>
        </p:nvSpPr>
        <p:spPr>
          <a:xfrm>
            <a:off x="373709" y="4931097"/>
            <a:ext cx="2699471" cy="1579533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　個別の指導計画等に基づく一人一人の課題や手立てを明確にした「子ども主体」の授業づくり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　児童生徒の実態に応じたＩＣＴ機器の活用による</a:t>
            </a:r>
            <a:r>
              <a:rPr lang="ja-JP" altLang="en-US" sz="10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個別最適な学び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　教職員の実践的な指導力の向上（教員間の学び合い、取組や成果の共有、研修の充実）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endParaRPr lang="ja-JP" altLang="en-US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6" name="タイトル 1">
            <a:extLst>
              <a:ext uri="{FF2B5EF4-FFF2-40B4-BE49-F238E27FC236}">
                <a16:creationId xmlns:a16="http://schemas.microsoft.com/office/drawing/2014/main" id="{A41B8BD0-BEF4-46A0-9E85-9AE21E239E89}"/>
              </a:ext>
            </a:extLst>
          </p:cNvPr>
          <p:cNvSpPr txBox="1">
            <a:spLocks/>
          </p:cNvSpPr>
          <p:nvPr/>
        </p:nvSpPr>
        <p:spPr>
          <a:xfrm>
            <a:off x="3260035" y="4684034"/>
            <a:ext cx="2699471" cy="247063"/>
          </a:xfrm>
          <a:prstGeom prst="rect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キャリア教育の充実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7" name="字幕 2">
            <a:extLst>
              <a:ext uri="{FF2B5EF4-FFF2-40B4-BE49-F238E27FC236}">
                <a16:creationId xmlns:a16="http://schemas.microsoft.com/office/drawing/2014/main" id="{9D3CEB76-8158-4FAA-80C9-1039A5048B49}"/>
              </a:ext>
            </a:extLst>
          </p:cNvPr>
          <p:cNvSpPr txBox="1">
            <a:spLocks/>
          </p:cNvSpPr>
          <p:nvPr/>
        </p:nvSpPr>
        <p:spPr>
          <a:xfrm>
            <a:off x="3260035" y="4931097"/>
            <a:ext cx="2699471" cy="1579533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　キャリアパスポート等を活用した主体的に進路を考える力の育成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　社会参加に向けた保護者への情報提供と、関連機関との連携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　発達段階に応じた「性に関する学習」の実施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57E3E65F-17D8-4DE6-811C-59A23CC185ED}"/>
              </a:ext>
            </a:extLst>
          </p:cNvPr>
          <p:cNvSpPr txBox="1">
            <a:spLocks/>
          </p:cNvSpPr>
          <p:nvPr/>
        </p:nvSpPr>
        <p:spPr>
          <a:xfrm>
            <a:off x="2092844" y="233302"/>
            <a:ext cx="7386101" cy="3081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令和７年度　福島市立ふくしま支援学校グランドデザイン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B949E7DB-81DE-41A7-BD97-054D6331724D}"/>
              </a:ext>
            </a:extLst>
          </p:cNvPr>
          <p:cNvSpPr txBox="1">
            <a:spLocks/>
          </p:cNvSpPr>
          <p:nvPr/>
        </p:nvSpPr>
        <p:spPr>
          <a:xfrm>
            <a:off x="6146361" y="4684033"/>
            <a:ext cx="2699471" cy="247063"/>
          </a:xfrm>
          <a:prstGeom prst="rect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地域・保護者との連携・協働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013ECBB5-4C0B-4F37-BB25-21F8C22021F0}"/>
              </a:ext>
            </a:extLst>
          </p:cNvPr>
          <p:cNvSpPr txBox="1">
            <a:spLocks/>
          </p:cNvSpPr>
          <p:nvPr/>
        </p:nvSpPr>
        <p:spPr>
          <a:xfrm>
            <a:off x="9028699" y="4684033"/>
            <a:ext cx="2699471" cy="247063"/>
          </a:xfrm>
          <a:prstGeom prst="rect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教育環境・校内体制の整備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1" name="字幕 2">
            <a:extLst>
              <a:ext uri="{FF2B5EF4-FFF2-40B4-BE49-F238E27FC236}">
                <a16:creationId xmlns:a16="http://schemas.microsoft.com/office/drawing/2014/main" id="{C27C3296-5036-4414-AA34-49BF956EFC74}"/>
              </a:ext>
            </a:extLst>
          </p:cNvPr>
          <p:cNvSpPr txBox="1">
            <a:spLocks/>
          </p:cNvSpPr>
          <p:nvPr/>
        </p:nvSpPr>
        <p:spPr>
          <a:xfrm>
            <a:off x="6146360" y="4926156"/>
            <a:ext cx="2699471" cy="1579533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　地域資源（人材、施設等）の有効な活用による体験的な活動の充実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　地域の一員としての意識を醸成する居住地校交流の実施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　「市立」支援学校としての「センター的機能の推進</a:t>
            </a:r>
          </a:p>
        </p:txBody>
      </p:sp>
      <p:sp>
        <p:nvSpPr>
          <p:cNvPr id="22" name="字幕 2">
            <a:extLst>
              <a:ext uri="{FF2B5EF4-FFF2-40B4-BE49-F238E27FC236}">
                <a16:creationId xmlns:a16="http://schemas.microsoft.com/office/drawing/2014/main" id="{B811A28E-778F-47E1-9304-B4CBF1944E8E}"/>
              </a:ext>
            </a:extLst>
          </p:cNvPr>
          <p:cNvSpPr txBox="1">
            <a:spLocks/>
          </p:cNvSpPr>
          <p:nvPr/>
        </p:nvSpPr>
        <p:spPr>
          <a:xfrm>
            <a:off x="9028699" y="4926156"/>
            <a:ext cx="2699471" cy="1579533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　危険や災害から命を守るための安全教育・防災教育の充実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　危機意識を働かせた安全管理の徹底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　働き方改革の推進「目的のあるビルド＆スクラップ」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75AB99AD-6F25-44EE-A9A4-AF8BAA216822}"/>
              </a:ext>
            </a:extLst>
          </p:cNvPr>
          <p:cNvSpPr/>
          <p:nvPr/>
        </p:nvSpPr>
        <p:spPr>
          <a:xfrm>
            <a:off x="669240" y="1859178"/>
            <a:ext cx="3434962" cy="56848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82571CEC-66F7-4434-89DC-F479600B9E23}"/>
              </a:ext>
            </a:extLst>
          </p:cNvPr>
          <p:cNvSpPr txBox="1">
            <a:spLocks/>
          </p:cNvSpPr>
          <p:nvPr/>
        </p:nvSpPr>
        <p:spPr>
          <a:xfrm>
            <a:off x="4423577" y="1878766"/>
            <a:ext cx="3445565" cy="645679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友達や教師、地域の人との関わり合いのなかで、成長していく子ども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/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　　　　　あかるく　やさしく　たくましく</a:t>
            </a:r>
          </a:p>
        </p:txBody>
      </p:sp>
      <p:sp>
        <p:nvSpPr>
          <p:cNvPr id="29" name="矢印: 下 28">
            <a:extLst>
              <a:ext uri="{FF2B5EF4-FFF2-40B4-BE49-F238E27FC236}">
                <a16:creationId xmlns:a16="http://schemas.microsoft.com/office/drawing/2014/main" id="{9B719FB9-F4A8-44C9-A513-9EB6CA0E25E4}"/>
              </a:ext>
            </a:extLst>
          </p:cNvPr>
          <p:cNvSpPr/>
          <p:nvPr/>
        </p:nvSpPr>
        <p:spPr>
          <a:xfrm>
            <a:off x="6711885" y="1615392"/>
            <a:ext cx="295863" cy="2503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矢印: 下 29">
            <a:extLst>
              <a:ext uri="{FF2B5EF4-FFF2-40B4-BE49-F238E27FC236}">
                <a16:creationId xmlns:a16="http://schemas.microsoft.com/office/drawing/2014/main" id="{560DD599-6632-4F72-A7A8-3CA3DB08BA84}"/>
              </a:ext>
            </a:extLst>
          </p:cNvPr>
          <p:cNvSpPr/>
          <p:nvPr/>
        </p:nvSpPr>
        <p:spPr>
          <a:xfrm>
            <a:off x="6711885" y="2616791"/>
            <a:ext cx="295863" cy="3816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5569254-748B-43CC-9A32-72ACD82649CA}"/>
              </a:ext>
            </a:extLst>
          </p:cNvPr>
          <p:cNvSpPr/>
          <p:nvPr/>
        </p:nvSpPr>
        <p:spPr>
          <a:xfrm>
            <a:off x="4114805" y="2064470"/>
            <a:ext cx="242508" cy="1885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4F4C3E49-7F69-4E95-B140-1953BCCE9165}"/>
              </a:ext>
            </a:extLst>
          </p:cNvPr>
          <p:cNvSpPr/>
          <p:nvPr/>
        </p:nvSpPr>
        <p:spPr>
          <a:xfrm>
            <a:off x="7834687" y="2049152"/>
            <a:ext cx="242508" cy="1885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L 字 32">
            <a:extLst>
              <a:ext uri="{FF2B5EF4-FFF2-40B4-BE49-F238E27FC236}">
                <a16:creationId xmlns:a16="http://schemas.microsoft.com/office/drawing/2014/main" id="{45AE549E-91B8-4FF9-9019-F8FAF37A6424}"/>
              </a:ext>
            </a:extLst>
          </p:cNvPr>
          <p:cNvSpPr/>
          <p:nvPr/>
        </p:nvSpPr>
        <p:spPr>
          <a:xfrm rot="5400000">
            <a:off x="3432903" y="2613874"/>
            <a:ext cx="270007" cy="3836432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L 字 33">
            <a:extLst>
              <a:ext uri="{FF2B5EF4-FFF2-40B4-BE49-F238E27FC236}">
                <a16:creationId xmlns:a16="http://schemas.microsoft.com/office/drawing/2014/main" id="{742B3A54-5EDC-47E3-8A84-DFAA78D63C53}"/>
              </a:ext>
            </a:extLst>
          </p:cNvPr>
          <p:cNvSpPr/>
          <p:nvPr/>
        </p:nvSpPr>
        <p:spPr>
          <a:xfrm rot="16200000" flipH="1">
            <a:off x="8528091" y="2600771"/>
            <a:ext cx="263370" cy="3907796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矢印: 下 34">
            <a:extLst>
              <a:ext uri="{FF2B5EF4-FFF2-40B4-BE49-F238E27FC236}">
                <a16:creationId xmlns:a16="http://schemas.microsoft.com/office/drawing/2014/main" id="{89A8D16F-9F7F-441D-8B16-07C3C819757F}"/>
              </a:ext>
            </a:extLst>
          </p:cNvPr>
          <p:cNvSpPr/>
          <p:nvPr/>
        </p:nvSpPr>
        <p:spPr>
          <a:xfrm>
            <a:off x="6705878" y="4063152"/>
            <a:ext cx="317091" cy="3158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48B0C67F-528B-4CFB-9554-98592BCBA0B5}"/>
              </a:ext>
            </a:extLst>
          </p:cNvPr>
          <p:cNvSpPr/>
          <p:nvPr/>
        </p:nvSpPr>
        <p:spPr>
          <a:xfrm rot="5400000">
            <a:off x="4595992" y="4540853"/>
            <a:ext cx="149493" cy="127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9E6F147C-5863-4B79-8E34-CB4A2F9A1045}"/>
              </a:ext>
            </a:extLst>
          </p:cNvPr>
          <p:cNvSpPr/>
          <p:nvPr/>
        </p:nvSpPr>
        <p:spPr>
          <a:xfrm rot="5400000">
            <a:off x="7476147" y="4541678"/>
            <a:ext cx="149493" cy="127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C648DAD2-4148-4786-9037-CCFDEFC46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8588" y="3344056"/>
            <a:ext cx="1110061" cy="948402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0B23CE4C-0696-40B0-9366-3D92B78E18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568" y="3429000"/>
            <a:ext cx="1075099" cy="876006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89204790-C282-404A-A965-358B530BFB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0035" y="548988"/>
            <a:ext cx="979347" cy="932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950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448</Words>
  <Application>Microsoft Office PowerPoint</Application>
  <PresentationFormat>ワイド画面</PresentationFormat>
  <Paragraphs>37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UDゴシック</vt:lpstr>
      <vt:lpstr>游ゴシック</vt:lpstr>
      <vt:lpstr>游ゴシック Light</vt:lpstr>
      <vt:lpstr>Arial</vt:lpstr>
      <vt:lpstr>Office テーマ</vt:lpstr>
      <vt:lpstr>学校教育目標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学校教育目標</dc:title>
  <dc:creator>永峯 秀桐</dc:creator>
  <cp:lastModifiedBy>永峯 秀桐</cp:lastModifiedBy>
  <cp:revision>28</cp:revision>
  <cp:lastPrinted>2025-01-08T02:52:42Z</cp:lastPrinted>
  <dcterms:created xsi:type="dcterms:W3CDTF">2024-12-13T02:14:58Z</dcterms:created>
  <dcterms:modified xsi:type="dcterms:W3CDTF">2025-03-10T04:59:31Z</dcterms:modified>
</cp:coreProperties>
</file>