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133" r:id="rId2"/>
    <p:sldId id="2137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  <a:srgbClr val="CC99FF"/>
    <a:srgbClr val="47CFFF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6242" autoAdjust="0"/>
  </p:normalViewPr>
  <p:slideViewPr>
    <p:cSldViewPr>
      <p:cViewPr varScale="1">
        <p:scale>
          <a:sx n="69" d="100"/>
          <a:sy n="69" d="100"/>
        </p:scale>
        <p:origin x="61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F38B266C-0D56-4583-A462-774E83B75C0E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C0EDEA8B-64C0-4EF0-8884-626CC0959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71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4591C0F5-4971-4C5F-91E1-855C21AD608B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5"/>
            <a:ext cx="5678778" cy="402943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E61F0471-5713-43AC-91F8-6ED5C2CB9F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38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0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80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9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2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72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29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62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8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6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3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9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0"/>
            <a:ext cx="9144000" cy="7953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864179" y="5423537"/>
            <a:ext cx="73079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●大人数が密集す</a:t>
            </a:r>
            <a:r>
              <a:rPr lang="ja-JP" altLang="ja-JP" sz="1200" b="1" dirty="0"/>
              <a:t>るような運動</a:t>
            </a:r>
            <a:r>
              <a:rPr lang="ja-JP" altLang="en-US" sz="1200" b="1" dirty="0"/>
              <a:t>は行わず、なるべく１人で運動しましょう。</a:t>
            </a:r>
            <a:endParaRPr lang="en-US" altLang="ja-JP" sz="1200" b="1" dirty="0"/>
          </a:p>
          <a:p>
            <a:r>
              <a:rPr lang="ja-JP" altLang="en-US" sz="1200" b="1" dirty="0"/>
              <a:t>●少人数で運動をするときは、他の人と密接しないように十分な間隔をあけましょう。</a:t>
            </a:r>
            <a:endParaRPr lang="en-US" altLang="ja-JP" sz="1200" b="1" dirty="0"/>
          </a:p>
          <a:p>
            <a:r>
              <a:rPr lang="ja-JP" altLang="en-US" sz="1200" b="1" dirty="0"/>
              <a:t>●運動するときも、息が苦しくなければ、できるだけマスクを着用しましょう。</a:t>
            </a:r>
            <a:endParaRPr lang="en-US" altLang="ja-JP" sz="1200" b="1" dirty="0"/>
          </a:p>
          <a:p>
            <a:r>
              <a:rPr lang="ja-JP" altLang="en-US" sz="1200" b="1" dirty="0"/>
              <a:t>●用具を使う場合は、消毒液があれば消毒してから使うようにしましょう。</a:t>
            </a:r>
            <a:endParaRPr lang="en-US" altLang="ja-JP" sz="1200" b="1" dirty="0"/>
          </a:p>
          <a:p>
            <a:r>
              <a:rPr lang="ja-JP" altLang="en-US" sz="1200" b="1" dirty="0"/>
              <a:t>●友達との用具の使い回しは、できるだけ、避けるようにしましょう。</a:t>
            </a:r>
            <a:endParaRPr lang="en-US" altLang="ja-JP" sz="1200" b="1" dirty="0"/>
          </a:p>
          <a:p>
            <a:r>
              <a:rPr lang="ja-JP" altLang="en-US" sz="1200" b="1" dirty="0"/>
              <a:t>●</a:t>
            </a:r>
            <a:r>
              <a:rPr lang="ja-JP" altLang="ja-JP" sz="1200" b="1" dirty="0"/>
              <a:t>運動</a:t>
            </a:r>
            <a:r>
              <a:rPr lang="ja-JP" altLang="en-US" sz="1200" b="1" dirty="0"/>
              <a:t>の前後は</a:t>
            </a:r>
            <a:r>
              <a:rPr lang="ja-JP" altLang="ja-JP" sz="1200" b="1" dirty="0"/>
              <a:t>、手洗いやうがいなどをしましょう。</a:t>
            </a:r>
            <a:r>
              <a:rPr lang="ja-JP" altLang="en-US" sz="1200" b="1" dirty="0"/>
              <a:t>用具を使った後は念入りに手を洗いましょう。</a:t>
            </a:r>
            <a:endParaRPr lang="en-US" altLang="ja-JP" sz="1200" b="1" dirty="0"/>
          </a:p>
          <a:p>
            <a:r>
              <a:rPr lang="ja-JP" altLang="en-US" sz="1200" b="1" dirty="0"/>
              <a:t>●学校が臨時休校の場合、部活動は自粛してください。これは部活動を推奨するものではありません。</a:t>
            </a:r>
            <a:endParaRPr lang="en-US" altLang="ja-JP" sz="1400" b="1" dirty="0"/>
          </a:p>
        </p:txBody>
      </p:sp>
      <p:sp>
        <p:nvSpPr>
          <p:cNvPr id="8" name="角丸四角形 7"/>
          <p:cNvSpPr/>
          <p:nvPr/>
        </p:nvSpPr>
        <p:spPr>
          <a:xfrm>
            <a:off x="179406" y="5402645"/>
            <a:ext cx="8820197" cy="1366205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410394" y="5819943"/>
            <a:ext cx="1594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rgbClr val="0070C0"/>
                </a:solidFill>
              </a:rPr>
              <a:t>注 意！</a:t>
            </a:r>
            <a:endParaRPr lang="en-US" altLang="ja-JP" sz="1200" b="1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683568" y="107080"/>
            <a:ext cx="78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屋外で行える運動の例（</a:t>
            </a:r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中高生</a:t>
            </a: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683568" y="828278"/>
            <a:ext cx="799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・運動不足にならないように、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なるべく屋外で</a:t>
            </a:r>
            <a:r>
              <a:rPr lang="ja-JP" altLang="en-US" sz="12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毎日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分程度 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を目安に運動をしましょう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以下の例を参考にして、いろいろな運動を組み合わせて行いましょう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自分の体調や安全にも気を配りましょう。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577675" y="5138472"/>
            <a:ext cx="816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赤枠の時間を目安として、自分で時間を増やしたり短くしたりして、無理せずいろいろな運動をしましょう。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3977926" y="851569"/>
            <a:ext cx="1404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68685" y="1267509"/>
            <a:ext cx="1883364" cy="2067439"/>
            <a:chOff x="253567" y="1510910"/>
            <a:chExt cx="1883364" cy="2067439"/>
          </a:xfrm>
        </p:grpSpPr>
        <p:sp>
          <p:nvSpPr>
            <p:cNvPr id="9" name="角丸四角形 8"/>
            <p:cNvSpPr/>
            <p:nvPr/>
          </p:nvSpPr>
          <p:spPr>
            <a:xfrm>
              <a:off x="327728" y="2157202"/>
              <a:ext cx="1584000" cy="18000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体の柔らかさを高める運動</a:t>
              </a:r>
              <a:endParaRPr kumimoji="1" lang="ja-JP" altLang="en-US" sz="2000" dirty="0"/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0628" y="2398227"/>
              <a:ext cx="1436903" cy="767068"/>
            </a:xfrm>
            <a:prstGeom prst="rect">
              <a:avLst/>
            </a:prstGeom>
          </p:spPr>
        </p:pic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67544" y="1510910"/>
              <a:ext cx="13384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ストレッチ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53567" y="3209017"/>
              <a:ext cx="1883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体の各部位を伸ばして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体の柔らかさを高めましょう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668684" y="1818892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程度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" name="楕円 6"/>
            <p:cNvSpPr/>
            <p:nvPr/>
          </p:nvSpPr>
          <p:spPr>
            <a:xfrm>
              <a:off x="265809" y="2106762"/>
              <a:ext cx="288000" cy="28800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745173" y="3192227"/>
            <a:ext cx="3292811" cy="1951950"/>
            <a:chOff x="5688860" y="3435628"/>
            <a:chExt cx="3292811" cy="1951950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113574" y="3435628"/>
              <a:ext cx="8346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球  技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6113575" y="5018246"/>
              <a:ext cx="2868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シュートやパス、キャッチボールやラリーなど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１人や少人数で密接せずにできる運動をしましょう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4214" y="3505255"/>
              <a:ext cx="1524135" cy="1524135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5903" y="4334919"/>
              <a:ext cx="1276725" cy="649682"/>
            </a:xfrm>
            <a:prstGeom prst="rect">
              <a:avLst/>
            </a:prstGeom>
          </p:spPr>
        </p:pic>
        <p:sp>
          <p:nvSpPr>
            <p:cNvPr id="50" name="角丸四角形 49"/>
            <p:cNvSpPr/>
            <p:nvPr/>
          </p:nvSpPr>
          <p:spPr>
            <a:xfrm>
              <a:off x="6012160" y="3742168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4" name="角丸四角形 53"/>
            <p:cNvSpPr/>
            <p:nvPr/>
          </p:nvSpPr>
          <p:spPr>
            <a:xfrm>
              <a:off x="5750779" y="4055536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47C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巧みな動きを高める運動</a:t>
              </a:r>
              <a:endParaRPr kumimoji="1" lang="ja-JP" altLang="en-US" sz="2000" dirty="0"/>
            </a:p>
          </p:txBody>
        </p:sp>
        <p:sp>
          <p:nvSpPr>
            <p:cNvPr id="55" name="楕円 54"/>
            <p:cNvSpPr/>
            <p:nvPr/>
          </p:nvSpPr>
          <p:spPr>
            <a:xfrm>
              <a:off x="5688860" y="4005096"/>
              <a:ext cx="288000" cy="288000"/>
            </a:xfrm>
            <a:prstGeom prst="ellipse">
              <a:avLst/>
            </a:prstGeom>
            <a:solidFill>
              <a:srgbClr val="47CF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3106620" y="3313001"/>
            <a:ext cx="2790207" cy="1842320"/>
            <a:chOff x="3509985" y="3565927"/>
            <a:chExt cx="2790207" cy="1842320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311598" y="3565927"/>
              <a:ext cx="8436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縄跳び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409986" y="4441222"/>
              <a:ext cx="1875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自分で決めた一定の時間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や回数を続けて跳びましょう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09985" y="4155948"/>
              <a:ext cx="754302" cy="1229232"/>
            </a:xfrm>
            <a:prstGeom prst="rect">
              <a:avLst/>
            </a:prstGeom>
          </p:spPr>
        </p:pic>
        <p:sp>
          <p:nvSpPr>
            <p:cNvPr id="49" name="角丸四角形 48"/>
            <p:cNvSpPr/>
            <p:nvPr/>
          </p:nvSpPr>
          <p:spPr>
            <a:xfrm>
              <a:off x="4184652" y="3883981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4241105" y="4243083"/>
              <a:ext cx="1944000" cy="180000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動きを持続する能力を高める運動</a:t>
              </a:r>
              <a:endParaRPr kumimoji="1" lang="ja-JP" altLang="en-US" sz="2000" dirty="0"/>
            </a:p>
          </p:txBody>
        </p:sp>
        <p:sp>
          <p:nvSpPr>
            <p:cNvPr id="60" name="楕円 59"/>
            <p:cNvSpPr/>
            <p:nvPr/>
          </p:nvSpPr>
          <p:spPr>
            <a:xfrm>
              <a:off x="4179186" y="4192643"/>
              <a:ext cx="288000" cy="288000"/>
            </a:xfrm>
            <a:prstGeom prst="ellipse">
              <a:avLst/>
            </a:prstGeom>
            <a:solidFill>
              <a:srgbClr val="FF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4260289" y="4824643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47C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巧みな動きを高める運動</a:t>
              </a:r>
              <a:endParaRPr kumimoji="1" lang="ja-JP" altLang="en-US" sz="2000" dirty="0"/>
            </a:p>
          </p:txBody>
        </p:sp>
        <p:sp>
          <p:nvSpPr>
            <p:cNvPr id="65" name="楕円 64"/>
            <p:cNvSpPr/>
            <p:nvPr/>
          </p:nvSpPr>
          <p:spPr>
            <a:xfrm>
              <a:off x="4216300" y="4774203"/>
              <a:ext cx="288000" cy="288000"/>
            </a:xfrm>
            <a:prstGeom prst="ellipse">
              <a:avLst/>
            </a:prstGeom>
            <a:solidFill>
              <a:srgbClr val="47CF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424671" y="5038915"/>
              <a:ext cx="1875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素早く跳んだり、いろいろな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跳び方に挑戦したりしましょう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180041" y="1269958"/>
            <a:ext cx="2639663" cy="2110144"/>
            <a:chOff x="2148361" y="1526396"/>
            <a:chExt cx="2639663" cy="2110144"/>
          </a:xfrm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148361" y="1526396"/>
              <a:ext cx="26396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ウォーキング、ジョギング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694335" y="3267208"/>
              <a:ext cx="17093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自分の体力に応じたペースを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維持して行いましょう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2299134" y="1834916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3548830" y="1838163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2617092" y="2181191"/>
              <a:ext cx="1944000" cy="180000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動きを持続する能力を高める運動</a:t>
              </a:r>
              <a:endParaRPr kumimoji="1" lang="ja-JP" altLang="en-US" sz="2000" dirty="0"/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8366" y="2384171"/>
              <a:ext cx="483474" cy="908147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5127" y="2388707"/>
              <a:ext cx="538300" cy="899075"/>
            </a:xfrm>
            <a:prstGeom prst="rect">
              <a:avLst/>
            </a:prstGeom>
          </p:spPr>
        </p:pic>
        <p:sp>
          <p:nvSpPr>
            <p:cNvPr id="53" name="楕円 52"/>
            <p:cNvSpPr/>
            <p:nvPr/>
          </p:nvSpPr>
          <p:spPr>
            <a:xfrm>
              <a:off x="2555173" y="2130751"/>
              <a:ext cx="288000" cy="288000"/>
            </a:xfrm>
            <a:prstGeom prst="ellipse">
              <a:avLst/>
            </a:prstGeom>
            <a:solidFill>
              <a:srgbClr val="FF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44767" y="3348033"/>
            <a:ext cx="3154421" cy="1777590"/>
            <a:chOff x="88454" y="3591434"/>
            <a:chExt cx="3154421" cy="1777590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23093" y="3591434"/>
              <a:ext cx="30904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腕立て伏せ、上体起こしなど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88454" y="4999692"/>
              <a:ext cx="3154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自分の体重等を利用して、腕や脚の屈伸をしたり、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上げ下ろしをしたり、同じ姿勢を維持したりしましょう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658" t="2145" r="4722" b="-1"/>
            <a:stretch/>
          </p:blipFill>
          <p:spPr>
            <a:xfrm>
              <a:off x="1373733" y="4252554"/>
              <a:ext cx="533971" cy="697711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10"/>
            <a:srcRect l="14823" r="10708" b="7892"/>
            <a:stretch/>
          </p:blipFill>
          <p:spPr>
            <a:xfrm>
              <a:off x="150907" y="4230613"/>
              <a:ext cx="604669" cy="727003"/>
            </a:xfrm>
            <a:prstGeom prst="rect">
              <a:avLst/>
            </a:prstGeom>
          </p:spPr>
        </p:pic>
        <p:sp>
          <p:nvSpPr>
            <p:cNvPr id="48" name="角丸四角形 47"/>
            <p:cNvSpPr/>
            <p:nvPr/>
          </p:nvSpPr>
          <p:spPr>
            <a:xfrm>
              <a:off x="179512" y="3923337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0563"/>
            <a:stretch/>
          </p:blipFill>
          <p:spPr>
            <a:xfrm>
              <a:off x="808069" y="4267019"/>
              <a:ext cx="504521" cy="621847"/>
            </a:xfrm>
            <a:prstGeom prst="rect">
              <a:avLst/>
            </a:prstGeom>
          </p:spPr>
        </p:pic>
        <p:sp>
          <p:nvSpPr>
            <p:cNvPr id="68" name="角丸四角形 67"/>
            <p:cNvSpPr/>
            <p:nvPr/>
          </p:nvSpPr>
          <p:spPr>
            <a:xfrm>
              <a:off x="1364727" y="3955840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 力強い動きを高める運動</a:t>
              </a:r>
              <a:endParaRPr kumimoji="1" lang="ja-JP" altLang="en-US" sz="2000" dirty="0"/>
            </a:p>
          </p:txBody>
        </p:sp>
        <p:sp>
          <p:nvSpPr>
            <p:cNvPr id="69" name="楕円 68"/>
            <p:cNvSpPr/>
            <p:nvPr/>
          </p:nvSpPr>
          <p:spPr>
            <a:xfrm>
              <a:off x="1302808" y="3905400"/>
              <a:ext cx="288000" cy="288000"/>
            </a:xfrm>
            <a:prstGeom prst="ellipse">
              <a:avLst/>
            </a:prstGeom>
            <a:solidFill>
              <a:srgbClr val="CC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力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12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</a:blip>
            <a:srcRect l="2561" t="5886" r="7347"/>
            <a:stretch/>
          </p:blipFill>
          <p:spPr>
            <a:xfrm>
              <a:off x="1976276" y="4657817"/>
              <a:ext cx="867532" cy="324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489" y="4162319"/>
              <a:ext cx="720000" cy="577426"/>
            </a:xfrm>
            <a:prstGeom prst="rect">
              <a:avLst/>
            </a:prstGeom>
          </p:spPr>
        </p:pic>
      </p:grpSp>
      <p:grpSp>
        <p:nvGrpSpPr>
          <p:cNvPr id="18" name="グループ化 17"/>
          <p:cNvGrpSpPr/>
          <p:nvPr/>
        </p:nvGrpSpPr>
        <p:grpSpPr>
          <a:xfrm>
            <a:off x="5204376" y="1303673"/>
            <a:ext cx="3627107" cy="1917445"/>
            <a:chOff x="5148063" y="1376932"/>
            <a:chExt cx="3627107" cy="1917445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5148063" y="1376932"/>
              <a:ext cx="3627107" cy="1917445"/>
              <a:chOff x="5148063" y="1484784"/>
              <a:chExt cx="3627107" cy="1917445"/>
            </a:xfrm>
          </p:grpSpPr>
          <p:pic>
            <p:nvPicPr>
              <p:cNvPr id="22" name="図 21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85253" y="2108042"/>
                <a:ext cx="921062" cy="1156522"/>
              </a:xfrm>
              <a:prstGeom prst="rect">
                <a:avLst/>
              </a:prstGeom>
            </p:spPr>
          </p:pic>
          <p:pic>
            <p:nvPicPr>
              <p:cNvPr id="20" name="図 19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8064" y="2308590"/>
                <a:ext cx="996680" cy="1058120"/>
              </a:xfrm>
              <a:prstGeom prst="rect">
                <a:avLst/>
              </a:prstGeom>
            </p:spPr>
          </p:pic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5148063" y="1484784"/>
                <a:ext cx="36271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連続ジャンプ、サイドステップなど</a:t>
                </a:r>
                <a:endParaRPr lang="en-US" altLang="ja-JP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72" name="角丸四角形 71"/>
              <p:cNvSpPr/>
              <p:nvPr/>
            </p:nvSpPr>
            <p:spPr>
              <a:xfrm>
                <a:off x="5298890" y="1792386"/>
                <a:ext cx="1044000" cy="252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５～</a:t>
                </a:r>
                <a:r>
                  <a:rPr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15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3" name="角丸四角形 72"/>
              <p:cNvSpPr/>
              <p:nvPr/>
            </p:nvSpPr>
            <p:spPr>
              <a:xfrm>
                <a:off x="6494102" y="1817465"/>
                <a:ext cx="1548000" cy="180000"/>
              </a:xfrm>
              <a:prstGeom prst="roundRect">
                <a:avLst>
                  <a:gd name="adj" fmla="val 50000"/>
                </a:avLst>
              </a:prstGeom>
              <a:solidFill>
                <a:srgbClr val="47C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巧みな動きを高める運動</a:t>
                </a:r>
                <a:endParaRPr kumimoji="1" lang="ja-JP" altLang="en-US" sz="2000" dirty="0"/>
              </a:p>
            </p:txBody>
          </p:sp>
          <p:sp>
            <p:nvSpPr>
              <p:cNvPr id="74" name="楕円 73"/>
              <p:cNvSpPr/>
              <p:nvPr/>
            </p:nvSpPr>
            <p:spPr>
              <a:xfrm>
                <a:off x="6432183" y="1767025"/>
                <a:ext cx="288000" cy="288000"/>
              </a:xfrm>
              <a:prstGeom prst="ellipse">
                <a:avLst/>
              </a:prstGeom>
              <a:solidFill>
                <a:srgbClr val="47CFFF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巧</a:t>
                </a:r>
                <a:endPara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6899830" y="2894398"/>
                <a:ext cx="184997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片足や両足での連続跳びや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左右への移動を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、</a:t>
                </a:r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リズミカルに行ったり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素早く行ったりしましょう</a:t>
                </a:r>
                <a:endParaRPr lang="en-US" altLang="ja-JP" sz="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7148411" y="1970245"/>
              <a:ext cx="1095007" cy="79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11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683568" y="116632"/>
            <a:ext cx="81461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屋外でのいろいろな運動の組合せ方の例（</a:t>
            </a:r>
            <a:r>
              <a:rPr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中高</a:t>
            </a:r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生）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620939" y="6346615"/>
            <a:ext cx="8188411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この他にも、一人や少人数で安全に行うことができるもので、自分にできる運動があれば、組み合わせてみましょう。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鉄棒運動、壁倒立、短距離走、バット・ラケット・竹刀の素振り、一人でできるダンス　など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183064" y="5000635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79511" y="5069934"/>
            <a:ext cx="4594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例４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校庭や運動場などで運動する場合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8454" y="2178713"/>
            <a:ext cx="8892533" cy="1296000"/>
            <a:chOff x="110240" y="3599501"/>
            <a:chExt cx="8892533" cy="1296000"/>
          </a:xfrm>
        </p:grpSpPr>
        <p:sp>
          <p:nvSpPr>
            <p:cNvPr id="122" name="角丸四角形 121"/>
            <p:cNvSpPr/>
            <p:nvPr/>
          </p:nvSpPr>
          <p:spPr>
            <a:xfrm>
              <a:off x="171113" y="3599501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10240" y="3657577"/>
              <a:ext cx="4035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例２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家庭や近くの公園で運動する場合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1" name="角丸四角形 120"/>
          <p:cNvSpPr/>
          <p:nvPr/>
        </p:nvSpPr>
        <p:spPr>
          <a:xfrm>
            <a:off x="154773" y="3588018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17029" y="3646653"/>
            <a:ext cx="4263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例３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校庭や運動場などで運動する場合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2555776" y="3848594"/>
            <a:ext cx="1662079" cy="986485"/>
            <a:chOff x="2221508" y="3905744"/>
            <a:chExt cx="1662079" cy="986485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768209" y="4430564"/>
              <a:ext cx="1115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自己の体力に応じた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ペースを維持して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7" name="角丸四角形 136"/>
            <p:cNvSpPr/>
            <p:nvPr/>
          </p:nvSpPr>
          <p:spPr>
            <a:xfrm>
              <a:off x="3140026" y="418304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221508" y="3905744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84" name="楕円 183"/>
            <p:cNvSpPr/>
            <p:nvPr/>
          </p:nvSpPr>
          <p:spPr>
            <a:xfrm>
              <a:off x="2814664" y="41902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18" name="図 1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0227" y="4165644"/>
              <a:ext cx="431083" cy="720000"/>
            </a:xfrm>
            <a:prstGeom prst="rect">
              <a:avLst/>
            </a:prstGeom>
          </p:spPr>
        </p:pic>
      </p:grpSp>
      <p:grpSp>
        <p:nvGrpSpPr>
          <p:cNvPr id="28" name="グループ化 27"/>
          <p:cNvGrpSpPr/>
          <p:nvPr/>
        </p:nvGrpSpPr>
        <p:grpSpPr>
          <a:xfrm>
            <a:off x="4283968" y="3659744"/>
            <a:ext cx="1812241" cy="1202284"/>
            <a:chOff x="4159002" y="3673599"/>
            <a:chExt cx="1812241" cy="1202284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159002" y="3673599"/>
              <a:ext cx="923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③球  技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40" name="角丸四角形 139"/>
            <p:cNvSpPr/>
            <p:nvPr/>
          </p:nvSpPr>
          <p:spPr>
            <a:xfrm>
              <a:off x="5069548" y="37274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115295" y="4285165"/>
              <a:ext cx="8559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相手と十分な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間隔をあけて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ラリーなどを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2" name="楕円 181"/>
            <p:cNvSpPr/>
            <p:nvPr/>
          </p:nvSpPr>
          <p:spPr>
            <a:xfrm>
              <a:off x="5184096" y="4011961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31" name="図 1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1485" y="3939883"/>
              <a:ext cx="936000" cy="936000"/>
            </a:xfrm>
            <a:prstGeom prst="rect">
              <a:avLst/>
            </a:prstGeom>
          </p:spPr>
        </p:pic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04020" y="822988"/>
            <a:ext cx="4035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例１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家庭や近くの公園で運動する場合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163822" y="764848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4355976" y="927030"/>
            <a:ext cx="1767666" cy="1096051"/>
            <a:chOff x="4427984" y="908720"/>
            <a:chExt cx="1767666" cy="1096051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06685" y="1169411"/>
              <a:ext cx="512607" cy="835360"/>
            </a:xfrm>
            <a:prstGeom prst="rect">
              <a:avLst/>
            </a:prstGeom>
          </p:spPr>
        </p:pic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427984" y="90872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③縄跳び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15" name="角丸四角形 114"/>
            <p:cNvSpPr/>
            <p:nvPr/>
          </p:nvSpPr>
          <p:spPr>
            <a:xfrm>
              <a:off x="5321796" y="933103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971650" y="1508148"/>
              <a:ext cx="12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素早く跳んだり、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いろいろな跳び方に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挑戦したりしましょう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8" name="楕円 177"/>
            <p:cNvSpPr/>
            <p:nvPr/>
          </p:nvSpPr>
          <p:spPr>
            <a:xfrm>
              <a:off x="5144469" y="1221204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174089" y="908731"/>
            <a:ext cx="2556000" cy="1022959"/>
            <a:chOff x="6265106" y="908731"/>
            <a:chExt cx="2556000" cy="102295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6"/>
            <a:srcRect l="14823" r="10708" b="7892"/>
            <a:stretch/>
          </p:blipFill>
          <p:spPr>
            <a:xfrm>
              <a:off x="6968834" y="1272495"/>
              <a:ext cx="509018" cy="612000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7"/>
            <a:srcRect l="10563"/>
            <a:stretch/>
          </p:blipFill>
          <p:spPr>
            <a:xfrm>
              <a:off x="6470815" y="1370120"/>
              <a:ext cx="408909" cy="504000"/>
            </a:xfrm>
            <a:prstGeom prst="rect">
              <a:avLst/>
            </a:prstGeom>
          </p:spPr>
        </p:pic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265106" y="908731"/>
              <a:ext cx="25560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④腕立て伏せ、上体起こし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16" name="角丸四角形 115"/>
            <p:cNvSpPr/>
            <p:nvPr/>
          </p:nvSpPr>
          <p:spPr>
            <a:xfrm>
              <a:off x="8028448" y="120460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596336" y="1470025"/>
              <a:ext cx="1119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自己の体力に応じて、行う運動や回数を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工夫しましょう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9" name="楕円 178"/>
            <p:cNvSpPr/>
            <p:nvPr/>
          </p:nvSpPr>
          <p:spPr>
            <a:xfrm>
              <a:off x="7687394" y="1187721"/>
              <a:ext cx="252000" cy="252000"/>
            </a:xfrm>
            <a:prstGeom prst="ellipse">
              <a:avLst/>
            </a:prstGeom>
            <a:solidFill>
              <a:srgbClr val="CC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力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637309" y="1048588"/>
            <a:ext cx="1513589" cy="1004411"/>
            <a:chOff x="2410339" y="1048588"/>
            <a:chExt cx="1513589" cy="1004411"/>
          </a:xfrm>
        </p:grpSpPr>
        <p:sp>
          <p:nvSpPr>
            <p:cNvPr id="111" name="角丸四角形 110"/>
            <p:cNvSpPr/>
            <p:nvPr/>
          </p:nvSpPr>
          <p:spPr>
            <a:xfrm>
              <a:off x="3283440" y="132024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410339" y="104858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864074" y="1591334"/>
              <a:ext cx="1059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公道を利用して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行う際は、安全に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配慮しましょう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6" name="楕円 175"/>
            <p:cNvSpPr/>
            <p:nvPr/>
          </p:nvSpPr>
          <p:spPr>
            <a:xfrm>
              <a:off x="2949724" y="1328853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49" name="図 14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1294436"/>
              <a:ext cx="383309" cy="720000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395536" y="1053336"/>
            <a:ext cx="2139216" cy="1006798"/>
            <a:chOff x="184706" y="1034286"/>
            <a:chExt cx="2139216" cy="1006798"/>
          </a:xfrm>
        </p:grpSpPr>
        <p:pic>
          <p:nvPicPr>
            <p:cNvPr id="163" name="図 16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65" name="角丸四角形 164"/>
            <p:cNvSpPr/>
            <p:nvPr/>
          </p:nvSpPr>
          <p:spPr>
            <a:xfrm>
              <a:off x="15635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959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7" name="楕円 166"/>
            <p:cNvSpPr/>
            <p:nvPr/>
          </p:nvSpPr>
          <p:spPr>
            <a:xfrm>
              <a:off x="126879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168" name="グループ化 167"/>
          <p:cNvGrpSpPr/>
          <p:nvPr/>
        </p:nvGrpSpPr>
        <p:grpSpPr>
          <a:xfrm>
            <a:off x="2161828" y="2469165"/>
            <a:ext cx="1533033" cy="1004411"/>
            <a:chOff x="2390895" y="1048588"/>
            <a:chExt cx="1533033" cy="1004411"/>
          </a:xfrm>
        </p:grpSpPr>
        <p:sp>
          <p:nvSpPr>
            <p:cNvPr id="169" name="角丸四角形 168"/>
            <p:cNvSpPr/>
            <p:nvPr/>
          </p:nvSpPr>
          <p:spPr>
            <a:xfrm>
              <a:off x="3283440" y="132024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0" name="テキスト ボックス 16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390895" y="104858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864074" y="1591334"/>
              <a:ext cx="1059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公道を利用して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行う際は、安全に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配慮しましょう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2" name="楕円 171"/>
            <p:cNvSpPr/>
            <p:nvPr/>
          </p:nvSpPr>
          <p:spPr>
            <a:xfrm>
              <a:off x="2949724" y="1328853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73" name="図 17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1294436"/>
              <a:ext cx="383309" cy="720000"/>
            </a:xfrm>
            <a:prstGeom prst="rect">
              <a:avLst/>
            </a:prstGeom>
          </p:spPr>
        </p:pic>
      </p:grpSp>
      <p:grpSp>
        <p:nvGrpSpPr>
          <p:cNvPr id="175" name="グループ化 174"/>
          <p:cNvGrpSpPr/>
          <p:nvPr/>
        </p:nvGrpSpPr>
        <p:grpSpPr>
          <a:xfrm>
            <a:off x="179512" y="2473913"/>
            <a:ext cx="2101116" cy="1006798"/>
            <a:chOff x="184706" y="1034286"/>
            <a:chExt cx="2101116" cy="1006798"/>
          </a:xfrm>
        </p:grpSpPr>
        <p:pic>
          <p:nvPicPr>
            <p:cNvPr id="193" name="図 19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194" name="テキスト ボックス 19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99" name="角丸四角形 198"/>
            <p:cNvSpPr/>
            <p:nvPr/>
          </p:nvSpPr>
          <p:spPr>
            <a:xfrm>
              <a:off x="15254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578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3" name="楕円 212"/>
            <p:cNvSpPr/>
            <p:nvPr/>
          </p:nvSpPr>
          <p:spPr>
            <a:xfrm>
              <a:off x="124974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3699520" y="2309639"/>
            <a:ext cx="1441237" cy="1115101"/>
            <a:chOff x="3747145" y="2242964"/>
            <a:chExt cx="1441237" cy="1115101"/>
          </a:xfrm>
        </p:grpSpPr>
        <p:grpSp>
          <p:nvGrpSpPr>
            <p:cNvPr id="214" name="グループ化 213"/>
            <p:cNvGrpSpPr/>
            <p:nvPr/>
          </p:nvGrpSpPr>
          <p:grpSpPr>
            <a:xfrm>
              <a:off x="3747145" y="2242964"/>
              <a:ext cx="1441237" cy="1115101"/>
              <a:chOff x="4427984" y="842045"/>
              <a:chExt cx="1441237" cy="1115101"/>
            </a:xfrm>
          </p:grpSpPr>
          <p:pic>
            <p:nvPicPr>
              <p:cNvPr id="215" name="図 21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01451" y="1121786"/>
                <a:ext cx="512607" cy="835360"/>
              </a:xfrm>
              <a:prstGeom prst="rect">
                <a:avLst/>
              </a:prstGeom>
            </p:spPr>
          </p:pic>
          <p:sp>
            <p:nvSpPr>
              <p:cNvPr id="216" name="テキスト ボックス 215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4427984" y="842045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③縄跳び</a:t>
                </a:r>
                <a:endParaRPr lang="en-US" altLang="ja-JP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17" name="角丸四角形 216"/>
              <p:cNvSpPr/>
              <p:nvPr/>
            </p:nvSpPr>
            <p:spPr>
              <a:xfrm>
                <a:off x="5293221" y="866428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30" name="楕円 229"/>
            <p:cNvSpPr/>
            <p:nvPr/>
          </p:nvSpPr>
          <p:spPr>
            <a:xfrm>
              <a:off x="4477526" y="25666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902905" y="2276872"/>
            <a:ext cx="1993767" cy="1199533"/>
            <a:chOff x="6734758" y="2276872"/>
            <a:chExt cx="1993767" cy="1199533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6734758" y="2276872"/>
              <a:ext cx="1865498" cy="1115670"/>
              <a:chOff x="6444208" y="2289282"/>
              <a:chExt cx="1865498" cy="1115670"/>
            </a:xfrm>
          </p:grpSpPr>
          <p:grpSp>
            <p:nvGrpSpPr>
              <p:cNvPr id="220" name="グループ化 219"/>
              <p:cNvGrpSpPr/>
              <p:nvPr/>
            </p:nvGrpSpPr>
            <p:grpSpPr>
              <a:xfrm>
                <a:off x="6444208" y="2289282"/>
                <a:ext cx="1865498" cy="714747"/>
                <a:chOff x="6267374" y="908731"/>
                <a:chExt cx="1865498" cy="714747"/>
              </a:xfrm>
            </p:grpSpPr>
            <p:sp>
              <p:nvSpPr>
                <p:cNvPr id="223" name="テキスト ボックス 222">
                  <a:extLst>
                    <a:ext uri="{FF2B5EF4-FFF2-40B4-BE49-F238E27FC236}">
                      <a16:creationId xmlns:a16="http://schemas.microsoft.com/office/drawing/2014/main" id="{447BD947-84F5-4E41-8E12-570880D1CE75}"/>
                    </a:ext>
                  </a:extLst>
                </p:cNvPr>
                <p:cNvSpPr txBox="1"/>
                <p:nvPr/>
              </p:nvSpPr>
              <p:spPr>
                <a:xfrm>
                  <a:off x="6267374" y="908731"/>
                  <a:ext cx="1573874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⑤腕立て伏せ、</a:t>
                  </a:r>
                  <a:endParaRPr lang="en-US" altLang="ja-JP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endParaRPr>
                </a:p>
                <a:p>
                  <a:r>
                    <a:rPr lang="ja-JP" altLang="en-US" sz="1300" b="1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　</a:t>
                  </a:r>
                  <a:r>
                    <a:rPr lang="ja-JP" altLang="en-US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上体起こし</a:t>
                  </a:r>
                  <a:endParaRPr lang="en-US" altLang="ja-JP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endParaRPr>
                </a:p>
              </p:txBody>
            </p:sp>
            <p:sp>
              <p:nvSpPr>
                <p:cNvPr id="224" name="角丸四角形 223"/>
                <p:cNvSpPr/>
                <p:nvPr/>
              </p:nvSpPr>
              <p:spPr>
                <a:xfrm>
                  <a:off x="7556872" y="910377"/>
                  <a:ext cx="576000" cy="216000"/>
                </a:xfrm>
                <a:prstGeom prst="round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>
                    <a:spcBef>
                      <a:spcPts val="50"/>
                    </a:spcBef>
                  </a:pPr>
                  <a:r>
                    <a:rPr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10</a:t>
                  </a:r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分</a:t>
                  </a:r>
                  <a:endParaRPr kumimoji="1"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226" name="楕円 225"/>
                <p:cNvSpPr/>
                <p:nvPr/>
              </p:nvSpPr>
              <p:spPr>
                <a:xfrm>
                  <a:off x="7677512" y="1371478"/>
                  <a:ext cx="252000" cy="252000"/>
                </a:xfrm>
                <a:prstGeom prst="ellipse">
                  <a:avLst/>
                </a:prstGeom>
                <a:solidFill>
                  <a:srgbClr val="CC99FF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力</a:t>
                  </a:r>
                  <a:endParaRPr kumimoji="1"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pic>
            <p:nvPicPr>
              <p:cNvPr id="227" name="図 226"/>
              <p:cNvPicPr>
                <a:picLocks noChangeAspect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9192" y="2924977"/>
                <a:ext cx="598487" cy="479975"/>
              </a:xfrm>
              <a:prstGeom prst="rect">
                <a:avLst/>
              </a:prstGeom>
            </p:spPr>
          </p:pic>
          <p:pic>
            <p:nvPicPr>
              <p:cNvPr id="228" name="図 227"/>
              <p:cNvPicPr>
                <a:picLocks noChangeAspect="1"/>
              </p:cNvPicPr>
              <p:nvPr/>
            </p:nvPicPr>
            <p:blipFill rotWithShape="1">
              <a:blip r:embed="rId11">
                <a:clrChange>
                  <a:clrFrom>
                    <a:srgbClr val="FFFEFF"/>
                  </a:clrFrom>
                  <a:clrTo>
                    <a:srgbClr val="FFFEFF">
                      <a:alpha val="0"/>
                    </a:srgbClr>
                  </a:clrTo>
                </a:clrChange>
              </a:blip>
              <a:srcRect l="2561" t="5886" r="7347"/>
              <a:stretch/>
            </p:blipFill>
            <p:spPr>
              <a:xfrm>
                <a:off x="6884613" y="2772825"/>
                <a:ext cx="787173" cy="293988"/>
              </a:xfrm>
              <a:prstGeom prst="rect">
                <a:avLst/>
              </a:prstGeom>
            </p:spPr>
          </p:pic>
        </p:grpSp>
        <p:sp>
          <p:nvSpPr>
            <p:cNvPr id="234" name="テキスト ボックス 233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465455" y="3014740"/>
              <a:ext cx="12630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自己の体力に応じて、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行う運動や回数を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工夫しましょう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5183614" y="2216477"/>
            <a:ext cx="1850450" cy="1249708"/>
            <a:chOff x="5142049" y="2216477"/>
            <a:chExt cx="1850450" cy="1249708"/>
          </a:xfrm>
        </p:grpSpPr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5142049" y="2216477"/>
              <a:ext cx="1725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④連続ジャンプ、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  <a:p>
              <a:r>
                <a:rPr lang="ja-JP" altLang="en-US" sz="1300" b="1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　</a:t>
              </a:r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サイドステップ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32" name="角丸四角形 231"/>
            <p:cNvSpPr/>
            <p:nvPr/>
          </p:nvSpPr>
          <p:spPr>
            <a:xfrm>
              <a:off x="6142520" y="271598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3" name="楕円 232"/>
            <p:cNvSpPr/>
            <p:nvPr/>
          </p:nvSpPr>
          <p:spPr>
            <a:xfrm>
              <a:off x="5806438" y="2715980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5" name="テキスト ボックス 234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729429" y="3004520"/>
              <a:ext cx="12630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リズミカルに跳んだり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6" name="グループ化 235"/>
          <p:cNvGrpSpPr/>
          <p:nvPr/>
        </p:nvGrpSpPr>
        <p:grpSpPr>
          <a:xfrm>
            <a:off x="344552" y="3890311"/>
            <a:ext cx="2139216" cy="1006798"/>
            <a:chOff x="184706" y="1034286"/>
            <a:chExt cx="2139216" cy="1006798"/>
          </a:xfrm>
        </p:grpSpPr>
        <p:pic>
          <p:nvPicPr>
            <p:cNvPr id="237" name="図 23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238" name="テキスト ボックス 23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39" name="角丸四角形 238"/>
            <p:cNvSpPr/>
            <p:nvPr/>
          </p:nvSpPr>
          <p:spPr>
            <a:xfrm>
              <a:off x="15635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0" name="テキスト ボックス 23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959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1" name="楕円 240"/>
            <p:cNvSpPr/>
            <p:nvPr/>
          </p:nvSpPr>
          <p:spPr>
            <a:xfrm>
              <a:off x="126879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164564" y="3746526"/>
            <a:ext cx="2556000" cy="1022959"/>
            <a:chOff x="6210967" y="3737001"/>
            <a:chExt cx="2556000" cy="1022959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12"/>
            <a:srcRect l="6658" t="2145" r="4722" b="-1"/>
            <a:stretch/>
          </p:blipFill>
          <p:spPr>
            <a:xfrm>
              <a:off x="6294103" y="4102289"/>
              <a:ext cx="467252" cy="610532"/>
            </a:xfrm>
            <a:prstGeom prst="rect">
              <a:avLst/>
            </a:prstGeom>
          </p:spPr>
        </p:pic>
        <p:grpSp>
          <p:nvGrpSpPr>
            <p:cNvPr id="242" name="グループ化 241"/>
            <p:cNvGrpSpPr/>
            <p:nvPr/>
          </p:nvGrpSpPr>
          <p:grpSpPr>
            <a:xfrm>
              <a:off x="6210967" y="3737001"/>
              <a:ext cx="2556000" cy="1022959"/>
              <a:chOff x="6265106" y="908731"/>
              <a:chExt cx="2556000" cy="1022959"/>
            </a:xfrm>
          </p:grpSpPr>
          <p:sp>
            <p:nvSpPr>
              <p:cNvPr id="253" name="テキスト ボックス 252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6265106" y="908731"/>
                <a:ext cx="2556000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④腕立て伏せ、上体起こし</a:t>
                </a:r>
                <a:endParaRPr lang="en-US" altLang="ja-JP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54" name="角丸四角形 253"/>
              <p:cNvSpPr/>
              <p:nvPr/>
            </p:nvSpPr>
            <p:spPr>
              <a:xfrm>
                <a:off x="8028448" y="1204601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50"/>
                  </a:spcBef>
                </a:pPr>
                <a:r>
                  <a:rPr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55" name="テキスト ボックス 254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7596336" y="1470025"/>
                <a:ext cx="11190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自己の体力に応じて、行う運動や回数を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工夫しましょう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56" name="楕円 255"/>
              <p:cNvSpPr/>
              <p:nvPr/>
            </p:nvSpPr>
            <p:spPr>
              <a:xfrm>
                <a:off x="7687394" y="1187721"/>
                <a:ext cx="252000" cy="252000"/>
              </a:xfrm>
              <a:prstGeom prst="ellipse">
                <a:avLst/>
              </a:prstGeom>
              <a:solidFill>
                <a:srgbClr val="CC99FF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力</a:t>
                </a:r>
                <a:endPara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257" name="図 256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2905" y="4265290"/>
              <a:ext cx="598487" cy="479975"/>
            </a:xfrm>
            <a:prstGeom prst="rect">
              <a:avLst/>
            </a:prstGeom>
          </p:spPr>
        </p:pic>
      </p:grpSp>
      <p:grpSp>
        <p:nvGrpSpPr>
          <p:cNvPr id="258" name="グループ化 257"/>
          <p:cNvGrpSpPr/>
          <p:nvPr/>
        </p:nvGrpSpPr>
        <p:grpSpPr>
          <a:xfrm>
            <a:off x="210007" y="5296390"/>
            <a:ext cx="2101116" cy="1006798"/>
            <a:chOff x="184706" y="1034286"/>
            <a:chExt cx="2101116" cy="1006798"/>
          </a:xfrm>
        </p:grpSpPr>
        <p:pic>
          <p:nvPicPr>
            <p:cNvPr id="259" name="図 258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260" name="テキスト ボックス 25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61" name="角丸四角形 260"/>
            <p:cNvSpPr/>
            <p:nvPr/>
          </p:nvSpPr>
          <p:spPr>
            <a:xfrm>
              <a:off x="15254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578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楕円 262"/>
            <p:cNvSpPr/>
            <p:nvPr/>
          </p:nvSpPr>
          <p:spPr>
            <a:xfrm>
              <a:off x="124974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64" name="グループ化 263"/>
          <p:cNvGrpSpPr/>
          <p:nvPr/>
        </p:nvGrpSpPr>
        <p:grpSpPr>
          <a:xfrm>
            <a:off x="2202686" y="5287145"/>
            <a:ext cx="1662079" cy="986485"/>
            <a:chOff x="2221508" y="3905744"/>
            <a:chExt cx="1662079" cy="986485"/>
          </a:xfrm>
        </p:grpSpPr>
        <p:sp>
          <p:nvSpPr>
            <p:cNvPr id="265" name="テキスト ボックス 264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768209" y="4430564"/>
              <a:ext cx="1115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自己の体力に応じた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ペースを維持して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6" name="角丸四角形 265"/>
            <p:cNvSpPr/>
            <p:nvPr/>
          </p:nvSpPr>
          <p:spPr>
            <a:xfrm>
              <a:off x="3140026" y="418304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7" name="テキスト ボックス 26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221508" y="3905744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68" name="楕円 267"/>
            <p:cNvSpPr/>
            <p:nvPr/>
          </p:nvSpPr>
          <p:spPr>
            <a:xfrm>
              <a:off x="2814664" y="41902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69" name="図 26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0227" y="4165644"/>
              <a:ext cx="431083" cy="720000"/>
            </a:xfrm>
            <a:prstGeom prst="rect">
              <a:avLst/>
            </a:prstGeom>
          </p:spPr>
        </p:pic>
      </p:grpSp>
      <p:grpSp>
        <p:nvGrpSpPr>
          <p:cNvPr id="275" name="グループ化 274"/>
          <p:cNvGrpSpPr/>
          <p:nvPr/>
        </p:nvGrpSpPr>
        <p:grpSpPr>
          <a:xfrm>
            <a:off x="3812169" y="5126749"/>
            <a:ext cx="1756821" cy="1159052"/>
            <a:chOff x="4159002" y="3529583"/>
            <a:chExt cx="1756821" cy="1159052"/>
          </a:xfrm>
        </p:grpSpPr>
        <p:sp>
          <p:nvSpPr>
            <p:cNvPr id="276" name="テキスト ボックス 275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159002" y="3529583"/>
              <a:ext cx="923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③球  技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77" name="角丸四角形 276"/>
            <p:cNvSpPr/>
            <p:nvPr/>
          </p:nvSpPr>
          <p:spPr>
            <a:xfrm>
              <a:off x="5069548" y="354617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8" name="テキスト ボックス 27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059875" y="4103860"/>
              <a:ext cx="8559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相手と十分な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間隔をあけて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ラリーなどを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9" name="楕円 278"/>
            <p:cNvSpPr/>
            <p:nvPr/>
          </p:nvSpPr>
          <p:spPr>
            <a:xfrm>
              <a:off x="5128676" y="3830656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80" name="図 27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9919" y="3792727"/>
              <a:ext cx="878621" cy="878621"/>
            </a:xfrm>
            <a:prstGeom prst="rect">
              <a:avLst/>
            </a:prstGeom>
          </p:spPr>
        </p:pic>
      </p:grpSp>
      <p:grpSp>
        <p:nvGrpSpPr>
          <p:cNvPr id="281" name="グループ化 280"/>
          <p:cNvGrpSpPr/>
          <p:nvPr/>
        </p:nvGrpSpPr>
        <p:grpSpPr>
          <a:xfrm>
            <a:off x="5445621" y="5146594"/>
            <a:ext cx="1571108" cy="1115101"/>
            <a:chOff x="3747145" y="2242964"/>
            <a:chExt cx="1571108" cy="1115101"/>
          </a:xfrm>
        </p:grpSpPr>
        <p:grpSp>
          <p:nvGrpSpPr>
            <p:cNvPr id="282" name="グループ化 281"/>
            <p:cNvGrpSpPr/>
            <p:nvPr/>
          </p:nvGrpSpPr>
          <p:grpSpPr>
            <a:xfrm>
              <a:off x="3747145" y="2242964"/>
              <a:ext cx="1571108" cy="1115101"/>
              <a:chOff x="4427984" y="842045"/>
              <a:chExt cx="1571108" cy="1115101"/>
            </a:xfrm>
          </p:grpSpPr>
          <p:pic>
            <p:nvPicPr>
              <p:cNvPr id="284" name="図 28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32176" y="1121786"/>
                <a:ext cx="512607" cy="835360"/>
              </a:xfrm>
              <a:prstGeom prst="rect">
                <a:avLst/>
              </a:prstGeom>
            </p:spPr>
          </p:pic>
          <p:sp>
            <p:nvSpPr>
              <p:cNvPr id="285" name="テキスト ボックス 284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4427984" y="842045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④縄跳び</a:t>
                </a:r>
                <a:endParaRPr lang="en-US" altLang="ja-JP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86" name="角丸四角形 285"/>
              <p:cNvSpPr/>
              <p:nvPr/>
            </p:nvSpPr>
            <p:spPr>
              <a:xfrm>
                <a:off x="5293221" y="866428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87" name="テキスト ボックス 286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4897141" y="1441473"/>
                <a:ext cx="110195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時間を決めて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続けて跳びましょう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83" name="楕円 282"/>
            <p:cNvSpPr/>
            <p:nvPr/>
          </p:nvSpPr>
          <p:spPr>
            <a:xfrm>
              <a:off x="4366642" y="2557125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6931022" y="5096161"/>
            <a:ext cx="1993767" cy="1199533"/>
            <a:chOff x="6931022" y="5096161"/>
            <a:chExt cx="1993767" cy="1199533"/>
          </a:xfrm>
        </p:grpSpPr>
        <p:pic>
          <p:nvPicPr>
            <p:cNvPr id="298" name="図 297"/>
            <p:cNvPicPr>
              <a:picLocks noChangeAspect="1"/>
            </p:cNvPicPr>
            <p:nvPr/>
          </p:nvPicPr>
          <p:blipFill rotWithShape="1">
            <a:blip r:embed="rId7"/>
            <a:srcRect l="10563"/>
            <a:stretch/>
          </p:blipFill>
          <p:spPr>
            <a:xfrm>
              <a:off x="7022728" y="5684258"/>
              <a:ext cx="408909" cy="504000"/>
            </a:xfrm>
            <a:prstGeom prst="rect">
              <a:avLst/>
            </a:prstGeom>
          </p:spPr>
        </p:pic>
        <p:grpSp>
          <p:nvGrpSpPr>
            <p:cNvPr id="289" name="グループ化 288"/>
            <p:cNvGrpSpPr/>
            <p:nvPr/>
          </p:nvGrpSpPr>
          <p:grpSpPr>
            <a:xfrm>
              <a:off x="6931022" y="5096161"/>
              <a:ext cx="1993767" cy="1199533"/>
              <a:chOff x="6734758" y="2276872"/>
              <a:chExt cx="1993767" cy="1199533"/>
            </a:xfrm>
          </p:grpSpPr>
          <p:grpSp>
            <p:nvGrpSpPr>
              <p:cNvPr id="290" name="グループ化 289"/>
              <p:cNvGrpSpPr/>
              <p:nvPr/>
            </p:nvGrpSpPr>
            <p:grpSpPr>
              <a:xfrm>
                <a:off x="6734758" y="2276872"/>
                <a:ext cx="1865498" cy="777531"/>
                <a:chOff x="6444208" y="2289282"/>
                <a:chExt cx="1865498" cy="777531"/>
              </a:xfrm>
            </p:grpSpPr>
            <p:grpSp>
              <p:nvGrpSpPr>
                <p:cNvPr id="292" name="グループ化 291"/>
                <p:cNvGrpSpPr/>
                <p:nvPr/>
              </p:nvGrpSpPr>
              <p:grpSpPr>
                <a:xfrm>
                  <a:off x="6444208" y="2289282"/>
                  <a:ext cx="1865498" cy="714747"/>
                  <a:chOff x="6267374" y="908731"/>
                  <a:chExt cx="1865498" cy="714747"/>
                </a:xfrm>
              </p:grpSpPr>
              <p:sp>
                <p:nvSpPr>
                  <p:cNvPr id="295" name="テキスト ボックス 294">
                    <a:extLst>
                      <a:ext uri="{FF2B5EF4-FFF2-40B4-BE49-F238E27FC236}">
                        <a16:creationId xmlns:a16="http://schemas.microsoft.com/office/drawing/2014/main" id="{447BD947-84F5-4E41-8E12-570880D1CE75}"/>
                      </a:ext>
                    </a:extLst>
                  </p:cNvPr>
                  <p:cNvSpPr txBox="1"/>
                  <p:nvPr/>
                </p:nvSpPr>
                <p:spPr>
                  <a:xfrm>
                    <a:off x="6267374" y="908731"/>
                    <a:ext cx="1573874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300" b="1" u="heavy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⑤腕立て伏せ、</a:t>
                    </a:r>
                    <a:endParaRPr lang="en-US" altLang="ja-JP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endParaRPr>
                  </a:p>
                  <a:p>
                    <a:r>
                      <a:rPr lang="ja-JP" altLang="en-US" sz="1300" b="1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　</a:t>
                    </a:r>
                    <a:r>
                      <a:rPr lang="ja-JP" altLang="en-US" sz="1300" b="1" u="heavy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上体起こし</a:t>
                    </a:r>
                    <a:endParaRPr lang="en-US" altLang="ja-JP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endParaRPr>
                  </a:p>
                </p:txBody>
              </p:sp>
              <p:sp>
                <p:nvSpPr>
                  <p:cNvPr id="296" name="角丸四角形 295"/>
                  <p:cNvSpPr/>
                  <p:nvPr/>
                </p:nvSpPr>
                <p:spPr>
                  <a:xfrm>
                    <a:off x="7556872" y="910377"/>
                    <a:ext cx="576000" cy="216000"/>
                  </a:xfrm>
                  <a:prstGeom prst="round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algn="ctr">
                      <a:spcBef>
                        <a:spcPts val="50"/>
                      </a:spcBef>
                    </a:pPr>
                    <a:r>
                      <a:rPr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10</a:t>
                    </a:r>
                    <a:r>
                      <a: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分</a:t>
                    </a:r>
                    <a:endParaRPr kumimoji="1"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297" name="楕円 296"/>
                  <p:cNvSpPr/>
                  <p:nvPr/>
                </p:nvSpPr>
                <p:spPr>
                  <a:xfrm>
                    <a:off x="7677512" y="1371478"/>
                    <a:ext cx="252000" cy="252000"/>
                  </a:xfrm>
                  <a:prstGeom prst="ellipse">
                    <a:avLst/>
                  </a:prstGeom>
                  <a:solidFill>
                    <a:srgbClr val="CC99FF"/>
                  </a:solid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力</a:t>
                    </a:r>
                    <a:endParaRPr kumimoji="1"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294" name="図 293"/>
                <p:cNvPicPr>
                  <a:picLocks noChangeAspect="1"/>
                </p:cNvPicPr>
                <p:nvPr/>
              </p:nvPicPr>
              <p:blipFill rotWithShape="1">
                <a:blip r:embed="rId11">
                  <a:clrChange>
                    <a:clrFrom>
                      <a:srgbClr val="FFFEFF"/>
                    </a:clrFrom>
                    <a:clrTo>
                      <a:srgbClr val="FFFEFF">
                        <a:alpha val="0"/>
                      </a:srgbClr>
                    </a:clrTo>
                  </a:clrChange>
                </a:blip>
                <a:srcRect l="2561" t="5886" r="7347"/>
                <a:stretch/>
              </p:blipFill>
              <p:spPr>
                <a:xfrm>
                  <a:off x="6884613" y="2772825"/>
                  <a:ext cx="787173" cy="293988"/>
                </a:xfrm>
                <a:prstGeom prst="rect">
                  <a:avLst/>
                </a:prstGeom>
              </p:spPr>
            </p:pic>
          </p:grpSp>
          <p:sp>
            <p:nvSpPr>
              <p:cNvPr id="291" name="テキスト ボックス 290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7465455" y="3014740"/>
                <a:ext cx="12630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自己の体力に応じて、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行う運動や回数を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工夫しましょう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43" name="角丸四角形 142"/>
          <p:cNvSpPr/>
          <p:nvPr/>
        </p:nvSpPr>
        <p:spPr>
          <a:xfrm>
            <a:off x="3173405" y="835663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3164753" y="2249586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3190497" y="3662105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6" name="角丸四角形 145"/>
          <p:cNvSpPr/>
          <p:nvPr/>
        </p:nvSpPr>
        <p:spPr>
          <a:xfrm>
            <a:off x="3203848" y="5075767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9" name="図 13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100" y="2684097"/>
            <a:ext cx="586012" cy="735820"/>
          </a:xfrm>
          <a:prstGeom prst="rect">
            <a:avLst/>
          </a:prstGeom>
        </p:spPr>
      </p:pic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30A39F60-8BEC-4CCE-9B4E-CF7096534244}"/>
              </a:ext>
            </a:extLst>
          </p:cNvPr>
          <p:cNvSpPr txBox="1"/>
          <p:nvPr/>
        </p:nvSpPr>
        <p:spPr>
          <a:xfrm>
            <a:off x="4266039" y="2918288"/>
            <a:ext cx="837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時間を決めて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続けて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跳びましょう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973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8FFA04-F8D3-492C-AEBB-437A7ED622A3}"/>
</file>

<file path=customXml/itemProps2.xml><?xml version="1.0" encoding="utf-8"?>
<ds:datastoreItem xmlns:ds="http://schemas.openxmlformats.org/officeDocument/2006/customXml" ds:itemID="{37B7655C-3E97-4998-B4D3-8AEE27CEB314}"/>
</file>

<file path=customXml/itemProps3.xml><?xml version="1.0" encoding="utf-8"?>
<ds:datastoreItem xmlns:ds="http://schemas.openxmlformats.org/officeDocument/2006/customXml" ds:itemID="{B3C8C63F-137B-43F3-B05E-197DDBE635D8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19817</TotalTime>
  <Words>882</Words>
  <Application>Microsoft Office PowerPoint</Application>
  <PresentationFormat>画面に合わせる (4:3)</PresentationFormat>
  <Paragraphs>184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1794</cp:revision>
  <cp:lastPrinted>2020-04-20T06:19:38Z</cp:lastPrinted>
  <dcterms:created xsi:type="dcterms:W3CDTF">2019-09-10T07:59:05Z</dcterms:created>
  <dcterms:modified xsi:type="dcterms:W3CDTF">2020-04-21T07:28:42Z</dcterms:modified>
</cp:coreProperties>
</file>